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1" r:id="rId3"/>
    <p:sldId id="259" r:id="rId4"/>
    <p:sldId id="326" r:id="rId5"/>
    <p:sldId id="314" r:id="rId6"/>
    <p:sldId id="313" r:id="rId7"/>
    <p:sldId id="265" r:id="rId8"/>
    <p:sldId id="266" r:id="rId9"/>
    <p:sldId id="268" r:id="rId10"/>
    <p:sldId id="270" r:id="rId11"/>
    <p:sldId id="276" r:id="rId12"/>
    <p:sldId id="275" r:id="rId13"/>
    <p:sldId id="315" r:id="rId14"/>
    <p:sldId id="327" r:id="rId15"/>
    <p:sldId id="306" r:id="rId16"/>
    <p:sldId id="317" r:id="rId17"/>
    <p:sldId id="278" r:id="rId18"/>
    <p:sldId id="303" r:id="rId19"/>
    <p:sldId id="318" r:id="rId20"/>
    <p:sldId id="319" r:id="rId21"/>
    <p:sldId id="320" r:id="rId22"/>
    <p:sldId id="328" r:id="rId23"/>
    <p:sldId id="321" r:id="rId24"/>
    <p:sldId id="322" r:id="rId25"/>
    <p:sldId id="323" r:id="rId26"/>
    <p:sldId id="324" r:id="rId27"/>
    <p:sldId id="325" r:id="rId28"/>
    <p:sldId id="3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Wheat Quality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8382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800" dirty="0"/>
              <a:t>October 9, 2020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Total Defects,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BBBDC2-D488-4792-B558-2781BE30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50AE8-6C48-4124-89EE-F8B054D99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65" y="1140744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Protein (NIR, 12% mb),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89D33B-8284-49AA-B5D9-F031B884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163AE-42F5-4081-8CFA-460704097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14" y="114776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679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SKCS Kernel Size - Large (%)</a:t>
            </a:r>
            <a:br>
              <a:rPr lang="en-US" sz="3600" dirty="0"/>
            </a:br>
            <a:r>
              <a:rPr lang="en-US" sz="27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FDA98B-CF5E-43B5-AEBC-819359EA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A8E88-0650-4031-9F15-2E94CC1C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48" y="114300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679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SKCS Kernel Size – Medium (%)</a:t>
            </a:r>
            <a:br>
              <a:rPr lang="en-US" sz="3600" dirty="0"/>
            </a:br>
            <a:r>
              <a:rPr lang="en-US" sz="27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FDA98B-CF5E-43B5-AEBC-819359EA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1F844-2889-47CC-907D-6271C2EB8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30" y="114300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1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679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SKCS Kernel Diameter (mm)</a:t>
            </a:r>
            <a:br>
              <a:rPr lang="en-US" sz="3600" dirty="0"/>
            </a:br>
            <a:r>
              <a:rPr lang="en-US" sz="27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FDA98B-CF5E-43B5-AEBC-819359EA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F734D-669B-476A-A494-B78E7C2B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25" y="1144754"/>
            <a:ext cx="75806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7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SKCS Hardness</a:t>
            </a:r>
            <a:br>
              <a:rPr lang="en-US" sz="3200" dirty="0"/>
            </a:br>
            <a:r>
              <a:rPr lang="en-US" sz="2400" dirty="0"/>
              <a:t>Average - Individual Samples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E669842-D28A-4673-9B88-AFE95216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9E71F-5A3B-4E8F-ABDD-9C250B11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61" y="114475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7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Thousand Kernel Weight, g</a:t>
            </a:r>
            <a:br>
              <a:rPr lang="en-US" sz="3200" dirty="0"/>
            </a:br>
            <a:r>
              <a:rPr lang="en-US" sz="2400" dirty="0"/>
              <a:t>Average - Individual Samples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E669842-D28A-4673-9B88-AFE95216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27733-B90F-434F-B5EB-8C2DBD94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28" y="1143000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2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32"/>
            <a:ext cx="7924800" cy="1325562"/>
          </a:xfrm>
        </p:spPr>
        <p:txBody>
          <a:bodyPr>
            <a:normAutofit/>
          </a:bodyPr>
          <a:lstStyle/>
          <a:p>
            <a:r>
              <a:rPr lang="en-US" sz="3200" dirty="0"/>
              <a:t>Wheat Falling Number, sec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91A7B4-BBE3-4C69-9133-49DBFF95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D8EA32-8AA0-4D82-9F82-008BE9A1A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7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Ash (12% mb),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2372B6-F559-41DD-8A5B-83BFE6591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7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8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Zeleny Sedimentation, cc</a:t>
            </a:r>
            <a:br>
              <a:rPr lang="en-US" sz="3200" dirty="0"/>
            </a:br>
            <a:r>
              <a:rPr lang="en-US" sz="2400" dirty="0"/>
              <a:t>Average –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D1852-7E4C-43A4-8873-C6333D682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7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5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C020EA9-4FEB-4E55-A00E-B23D69A89000}"/>
              </a:ext>
            </a:extLst>
          </p:cNvPr>
          <p:cNvGrpSpPr>
            <a:grpSpLocks noChangeAspect="1"/>
          </p:cNvGrpSpPr>
          <p:nvPr/>
        </p:nvGrpSpPr>
        <p:grpSpPr>
          <a:xfrm>
            <a:off x="349549" y="172139"/>
            <a:ext cx="8610540" cy="6427587"/>
            <a:chOff x="2887740" y="957437"/>
            <a:chExt cx="7349705" cy="5486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1C4AAC-61BA-40C3-AAC0-C2A3AC330A6A}"/>
                </a:ext>
              </a:extLst>
            </p:cNvPr>
            <p:cNvGrpSpPr/>
            <p:nvPr/>
          </p:nvGrpSpPr>
          <p:grpSpPr>
            <a:xfrm>
              <a:off x="2887740" y="957437"/>
              <a:ext cx="7349705" cy="5486400"/>
              <a:chOff x="2887740" y="957437"/>
              <a:chExt cx="7349705" cy="54864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8D6C8A-473D-4C5D-9D6A-47390DC12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7740" y="957437"/>
                <a:ext cx="7349705" cy="5486400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12EF7C7-62E1-4C89-9019-CB092F5E8BB5}"/>
                  </a:ext>
                </a:extLst>
              </p:cNvPr>
              <p:cNvGrpSpPr/>
              <p:nvPr/>
            </p:nvGrpSpPr>
            <p:grpSpPr>
              <a:xfrm>
                <a:off x="3636365" y="1386217"/>
                <a:ext cx="5417147" cy="4467929"/>
                <a:chOff x="3636365" y="1386217"/>
                <a:chExt cx="5417147" cy="4467929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0A3BD27-1961-465E-B822-38DCCC5F4EE9}"/>
                    </a:ext>
                  </a:extLst>
                </p:cNvPr>
                <p:cNvGrpSpPr/>
                <p:nvPr/>
              </p:nvGrpSpPr>
              <p:grpSpPr>
                <a:xfrm>
                  <a:off x="7416274" y="4612823"/>
                  <a:ext cx="1478270" cy="780021"/>
                  <a:chOff x="7416274" y="4612823"/>
                  <a:chExt cx="1478270" cy="780021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7100C65-BA2A-4FA5-BEA4-E7D9A7564D2B}"/>
                      </a:ext>
                    </a:extLst>
                  </p:cNvPr>
                  <p:cNvSpPr txBox="1"/>
                  <p:nvPr/>
                </p:nvSpPr>
                <p:spPr>
                  <a:xfrm>
                    <a:off x="8005700" y="5156406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O01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F449FB26-8883-44C4-88B0-B8CC98591407}"/>
                      </a:ext>
                    </a:extLst>
                  </p:cNvPr>
                  <p:cNvSpPr txBox="1"/>
                  <p:nvPr/>
                </p:nvSpPr>
                <p:spPr>
                  <a:xfrm>
                    <a:off x="8005700" y="4865895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O02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20FD62A-651B-40A8-A07E-C15934CD1FB0}"/>
                      </a:ext>
                    </a:extLst>
                  </p:cNvPr>
                  <p:cNvSpPr txBox="1"/>
                  <p:nvPr/>
                </p:nvSpPr>
                <p:spPr>
                  <a:xfrm>
                    <a:off x="7416274" y="4657467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O03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A989F6E-321A-4417-94FF-9B97F7DD2E0B}"/>
                      </a:ext>
                    </a:extLst>
                  </p:cNvPr>
                  <p:cNvSpPr txBox="1"/>
                  <p:nvPr/>
                </p:nvSpPr>
                <p:spPr>
                  <a:xfrm>
                    <a:off x="7978249" y="4612823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O05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5EB2071F-C458-47E1-807E-C84EFB144336}"/>
                      </a:ext>
                    </a:extLst>
                  </p:cNvPr>
                  <p:cNvSpPr txBox="1"/>
                  <p:nvPr/>
                </p:nvSpPr>
                <p:spPr>
                  <a:xfrm>
                    <a:off x="8332569" y="4636344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O07</a:t>
                    </a: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EF2CC6D-3D63-4A2E-A532-900344150864}"/>
                    </a:ext>
                  </a:extLst>
                </p:cNvPr>
                <p:cNvGrpSpPr/>
                <p:nvPr/>
              </p:nvGrpSpPr>
              <p:grpSpPr>
                <a:xfrm>
                  <a:off x="5140272" y="1386217"/>
                  <a:ext cx="1798709" cy="1135132"/>
                  <a:chOff x="4768797" y="1271029"/>
                  <a:chExt cx="1798709" cy="1135132"/>
                </a:xfrm>
              </p:grpSpPr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C9EEC274-9956-4CF8-B5EB-10DB1EB03166}"/>
                      </a:ext>
                    </a:extLst>
                  </p:cNvPr>
                  <p:cNvSpPr txBox="1"/>
                  <p:nvPr/>
                </p:nvSpPr>
                <p:spPr>
                  <a:xfrm>
                    <a:off x="5423735" y="2106369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M01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106BE38-4C15-4C01-98D4-669D2961EB0E}"/>
                      </a:ext>
                    </a:extLst>
                  </p:cNvPr>
                  <p:cNvSpPr txBox="1"/>
                  <p:nvPr/>
                </p:nvSpPr>
                <p:spPr>
                  <a:xfrm>
                    <a:off x="5370710" y="1271029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M02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2ECA2E0-43A8-4B3F-96B5-EE6D8EAEEAD2}"/>
                      </a:ext>
                    </a:extLst>
                  </p:cNvPr>
                  <p:cNvSpPr txBox="1"/>
                  <p:nvPr/>
                </p:nvSpPr>
                <p:spPr>
                  <a:xfrm>
                    <a:off x="4858754" y="1525482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M03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D9F3CD90-0C89-4C5D-B98A-03D004B7F2FE}"/>
                      </a:ext>
                    </a:extLst>
                  </p:cNvPr>
                  <p:cNvSpPr txBox="1"/>
                  <p:nvPr/>
                </p:nvSpPr>
                <p:spPr>
                  <a:xfrm>
                    <a:off x="5239753" y="1779935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M04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D7679073-0C4B-4713-8F15-97298A575358}"/>
                      </a:ext>
                    </a:extLst>
                  </p:cNvPr>
                  <p:cNvSpPr txBox="1"/>
                  <p:nvPr/>
                </p:nvSpPr>
                <p:spPr>
                  <a:xfrm>
                    <a:off x="5910131" y="1515192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M05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932BCC3-5381-42F4-BE1E-34ADE9EB2FA2}"/>
                      </a:ext>
                    </a:extLst>
                  </p:cNvPr>
                  <p:cNvSpPr txBox="1"/>
                  <p:nvPr/>
                </p:nvSpPr>
                <p:spPr>
                  <a:xfrm>
                    <a:off x="6005531" y="1985148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M06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AEE79B9-0C58-480A-89A8-7872084D3E6A}"/>
                      </a:ext>
                    </a:extLst>
                  </p:cNvPr>
                  <p:cNvSpPr txBox="1"/>
                  <p:nvPr/>
                </p:nvSpPr>
                <p:spPr>
                  <a:xfrm>
                    <a:off x="4768797" y="2169723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M07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CC16D37-7A99-4986-A23C-4AAA6AEA876D}"/>
                    </a:ext>
                  </a:extLst>
                </p:cNvPr>
                <p:cNvGrpSpPr/>
                <p:nvPr/>
              </p:nvGrpSpPr>
              <p:grpSpPr>
                <a:xfrm>
                  <a:off x="6562722" y="3054930"/>
                  <a:ext cx="2108949" cy="842588"/>
                  <a:chOff x="6519820" y="3012944"/>
                  <a:chExt cx="2113502" cy="783481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14B01CB-162B-42BD-B9CB-19698797066C}"/>
                      </a:ext>
                    </a:extLst>
                  </p:cNvPr>
                  <p:cNvSpPr txBox="1"/>
                  <p:nvPr/>
                </p:nvSpPr>
                <p:spPr>
                  <a:xfrm>
                    <a:off x="6858000" y="3299649"/>
                    <a:ext cx="561975" cy="219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N01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170EC51-D602-47CB-B0F2-EAFE469E17D0}"/>
                      </a:ext>
                    </a:extLst>
                  </p:cNvPr>
                  <p:cNvSpPr txBox="1"/>
                  <p:nvPr/>
                </p:nvSpPr>
                <p:spPr>
                  <a:xfrm>
                    <a:off x="7213807" y="3576573"/>
                    <a:ext cx="561975" cy="219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N02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3C1C758-AF2E-4F07-A4C3-1C82317347C3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820" y="3232393"/>
                    <a:ext cx="561975" cy="219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W01</a:t>
                    </a: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351B038C-DEDA-408B-8049-AC956B544127}"/>
                      </a:ext>
                    </a:extLst>
                  </p:cNvPr>
                  <p:cNvSpPr txBox="1"/>
                  <p:nvPr/>
                </p:nvSpPr>
                <p:spPr>
                  <a:xfrm>
                    <a:off x="7532879" y="3474924"/>
                    <a:ext cx="561975" cy="219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N03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EBE13C6-6F3D-45AF-A6A3-B4141DEE2F1F}"/>
                      </a:ext>
                    </a:extLst>
                  </p:cNvPr>
                  <p:cNvSpPr txBox="1"/>
                  <p:nvPr/>
                </p:nvSpPr>
                <p:spPr>
                  <a:xfrm>
                    <a:off x="8071347" y="3427685"/>
                    <a:ext cx="561975" cy="219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N04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9F6490-1C43-4CC5-9693-3B76184346F2}"/>
                      </a:ext>
                    </a:extLst>
                  </p:cNvPr>
                  <p:cNvSpPr txBox="1"/>
                  <p:nvPr/>
                </p:nvSpPr>
                <p:spPr>
                  <a:xfrm>
                    <a:off x="6857999" y="3012944"/>
                    <a:ext cx="561975" cy="2198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N05</a:t>
                    </a: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4E2754B-EF47-451E-8B6D-7B7B23C745E5}"/>
                    </a:ext>
                  </a:extLst>
                </p:cNvPr>
                <p:cNvGrpSpPr/>
                <p:nvPr/>
              </p:nvGrpSpPr>
              <p:grpSpPr>
                <a:xfrm>
                  <a:off x="3636365" y="1622655"/>
                  <a:ext cx="1508741" cy="1456149"/>
                  <a:chOff x="3636365" y="1622655"/>
                  <a:chExt cx="1508741" cy="1456149"/>
                </a:xfrm>
              </p:grpSpPr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2C563FB-FB9C-43ED-A393-F46362136FE1}"/>
                      </a:ext>
                    </a:extLst>
                  </p:cNvPr>
                  <p:cNvSpPr txBox="1"/>
                  <p:nvPr/>
                </p:nvSpPr>
                <p:spPr>
                  <a:xfrm>
                    <a:off x="3716235" y="1622655"/>
                    <a:ext cx="560764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P01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169B61D-031C-4BE9-8C3F-3E3D3E8725CA}"/>
                      </a:ext>
                    </a:extLst>
                  </p:cNvPr>
                  <p:cNvSpPr txBox="1"/>
                  <p:nvPr/>
                </p:nvSpPr>
                <p:spPr>
                  <a:xfrm>
                    <a:off x="3636365" y="2080183"/>
                    <a:ext cx="560764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P02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6D25539-3522-447F-A634-DC910D35A623}"/>
                      </a:ext>
                    </a:extLst>
                  </p:cNvPr>
                  <p:cNvSpPr txBox="1"/>
                  <p:nvPr/>
                </p:nvSpPr>
                <p:spPr>
                  <a:xfrm>
                    <a:off x="4341965" y="1889988"/>
                    <a:ext cx="560764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P03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F8A4FF9-3FCF-44F9-B9E0-AF3029003420}"/>
                      </a:ext>
                    </a:extLst>
                  </p:cNvPr>
                  <p:cNvSpPr txBox="1"/>
                  <p:nvPr/>
                </p:nvSpPr>
                <p:spPr>
                  <a:xfrm>
                    <a:off x="4584342" y="2842366"/>
                    <a:ext cx="560764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P04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77497F1-6515-4B22-8FA7-27443AB92FB6}"/>
                    </a:ext>
                  </a:extLst>
                </p:cNvPr>
                <p:cNvGrpSpPr/>
                <p:nvPr/>
              </p:nvGrpSpPr>
              <p:grpSpPr>
                <a:xfrm>
                  <a:off x="6994941" y="2569525"/>
                  <a:ext cx="1351497" cy="380775"/>
                  <a:chOff x="6994941" y="2569525"/>
                  <a:chExt cx="1351497" cy="380775"/>
                </a:xfrm>
              </p:grpSpPr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0BA54E5-42EB-477C-B680-55B93A3B9B08}"/>
                      </a:ext>
                    </a:extLst>
                  </p:cNvPr>
                  <p:cNvSpPr txBox="1"/>
                  <p:nvPr/>
                </p:nvSpPr>
                <p:spPr>
                  <a:xfrm>
                    <a:off x="7785674" y="2569525"/>
                    <a:ext cx="560764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SD02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25BE53C-9CB4-44B1-9152-39BAFB0D05FD}"/>
                      </a:ext>
                    </a:extLst>
                  </p:cNvPr>
                  <p:cNvSpPr txBox="1"/>
                  <p:nvPr/>
                </p:nvSpPr>
                <p:spPr>
                  <a:xfrm>
                    <a:off x="6994941" y="2713861"/>
                    <a:ext cx="775994" cy="236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SD01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F7031835-44F6-4816-8175-41CCED74A01B}"/>
                    </a:ext>
                  </a:extLst>
                </p:cNvPr>
                <p:cNvGrpSpPr/>
                <p:nvPr/>
              </p:nvGrpSpPr>
              <p:grpSpPr>
                <a:xfrm>
                  <a:off x="6859270" y="3686866"/>
                  <a:ext cx="666750" cy="878004"/>
                  <a:chOff x="6859270" y="3686866"/>
                  <a:chExt cx="666750" cy="878004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2CA3CEF4-02F4-444A-8C38-854086CEAD76}"/>
                      </a:ext>
                    </a:extLst>
                  </p:cNvPr>
                  <p:cNvSpPr txBox="1"/>
                  <p:nvPr/>
                </p:nvSpPr>
                <p:spPr>
                  <a:xfrm>
                    <a:off x="6964045" y="4328432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C01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21ECCDB-4F56-4F2C-BC93-2BFD2080A7AD}"/>
                      </a:ext>
                    </a:extLst>
                  </p:cNvPr>
                  <p:cNvSpPr txBox="1"/>
                  <p:nvPr/>
                </p:nvSpPr>
                <p:spPr>
                  <a:xfrm>
                    <a:off x="6964045" y="4076053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C02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CD15FDF-448E-41B3-8930-F75D05E46D9A}"/>
                      </a:ext>
                    </a:extLst>
                  </p:cNvPr>
                  <p:cNvSpPr txBox="1"/>
                  <p:nvPr/>
                </p:nvSpPr>
                <p:spPr>
                  <a:xfrm>
                    <a:off x="6859270" y="3686866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C03</a:t>
                    </a: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1FC1521-40BA-4B36-B443-94C63D3DCA9D}"/>
                    </a:ext>
                  </a:extLst>
                </p:cNvPr>
                <p:cNvGrpSpPr/>
                <p:nvPr/>
              </p:nvGrpSpPr>
              <p:grpSpPr>
                <a:xfrm>
                  <a:off x="7353299" y="3839356"/>
                  <a:ext cx="1700213" cy="896249"/>
                  <a:chOff x="7315199" y="3791731"/>
                  <a:chExt cx="1700213" cy="896249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5830C04-3912-40A0-A0EB-AFBADE42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7410450" y="4451542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K01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EE5B004-3052-49D5-89CF-A7AFF8EAB494}"/>
                      </a:ext>
                    </a:extLst>
                  </p:cNvPr>
                  <p:cNvSpPr txBox="1"/>
                  <p:nvPr/>
                </p:nvSpPr>
                <p:spPr>
                  <a:xfrm>
                    <a:off x="7932671" y="4360261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K02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62890C-6567-4D63-81F5-6741EC03DF0F}"/>
                      </a:ext>
                    </a:extLst>
                  </p:cNvPr>
                  <p:cNvSpPr txBox="1"/>
                  <p:nvPr/>
                </p:nvSpPr>
                <p:spPr>
                  <a:xfrm>
                    <a:off x="7865268" y="4005843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K03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4697532-79FF-4BCC-ACB2-EC944D0EF8C6}"/>
                      </a:ext>
                    </a:extLst>
                  </p:cNvPr>
                  <p:cNvSpPr txBox="1"/>
                  <p:nvPr/>
                </p:nvSpPr>
                <p:spPr>
                  <a:xfrm>
                    <a:off x="8453437" y="3915489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K04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D6AFBF6-628F-45A6-B604-B4D65ED2DDB8}"/>
                      </a:ext>
                    </a:extLst>
                  </p:cNvPr>
                  <p:cNvSpPr txBox="1"/>
                  <p:nvPr/>
                </p:nvSpPr>
                <p:spPr>
                  <a:xfrm>
                    <a:off x="7839074" y="3791731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K05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0FDD863-F889-4934-AD26-975000A84920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199" y="4038599"/>
                    <a:ext cx="561975" cy="236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K06</a:t>
                    </a: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1BACA9A3-C753-4936-A701-4D827051F0A5}"/>
                    </a:ext>
                  </a:extLst>
                </p:cNvPr>
                <p:cNvGrpSpPr/>
                <p:nvPr/>
              </p:nvGrpSpPr>
              <p:grpSpPr>
                <a:xfrm>
                  <a:off x="7152478" y="4713665"/>
                  <a:ext cx="1773157" cy="1140481"/>
                  <a:chOff x="7152478" y="4713665"/>
                  <a:chExt cx="1773157" cy="1140481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5EA1A80-D5BC-4E53-9CFE-4B030A71D3DC}"/>
                      </a:ext>
                    </a:extLst>
                  </p:cNvPr>
                  <p:cNvGrpSpPr/>
                  <p:nvPr/>
                </p:nvGrpSpPr>
                <p:grpSpPr>
                  <a:xfrm>
                    <a:off x="7152478" y="4891026"/>
                    <a:ext cx="1773157" cy="963120"/>
                    <a:chOff x="7152478" y="4891026"/>
                    <a:chExt cx="1773157" cy="963120"/>
                  </a:xfrm>
                </p:grpSpPr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EBB1C10-483F-481C-9853-8822729CA2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02901" y="5617708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T01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474EBA02-FC62-44B4-A2F6-6077A67AAC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33594" y="5566397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T02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D59D7662-05C8-47DA-8351-1642E68B0E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63660" y="5563682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T03</a:t>
                      </a:r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2E3A228A-18C7-4680-A445-0AC8974A48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2478" y="5282886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T04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5833E913-6364-4111-BEFC-0ED85B1B90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94521" y="5250216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T05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75A0E8D3-792D-4846-9879-7BD08B6759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43775" y="4891026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T06</a:t>
                      </a:r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28FAB798-6AB2-43E2-939A-D44C01C077B8}"/>
                      </a:ext>
                    </a:extLst>
                  </p:cNvPr>
                  <p:cNvGrpSpPr/>
                  <p:nvPr/>
                </p:nvGrpSpPr>
                <p:grpSpPr>
                  <a:xfrm>
                    <a:off x="7784464" y="4713665"/>
                    <a:ext cx="903987" cy="262989"/>
                    <a:chOff x="7784464" y="4713665"/>
                    <a:chExt cx="903987" cy="262989"/>
                  </a:xfrm>
                </p:grpSpPr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1A5A726A-4A0D-47BD-B7CE-B16401F0E9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26476" y="4713665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O06</a:t>
                      </a:r>
                    </a:p>
                  </p:txBody>
                </p: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8B7E18-0D15-43FC-9971-85FD1427FB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84464" y="4740216"/>
                      <a:ext cx="561975" cy="236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/>
                        <a:t>O04</a:t>
                      </a:r>
                    </a:p>
                  </p:txBody>
                </p:sp>
              </p:grpSp>
            </p:grp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6B9381-CD31-446D-A9B9-B4D369F68386}"/>
                </a:ext>
              </a:extLst>
            </p:cNvPr>
            <p:cNvSpPr txBox="1"/>
            <p:nvPr/>
          </p:nvSpPr>
          <p:spPr>
            <a:xfrm>
              <a:off x="3779870" y="3476736"/>
              <a:ext cx="1388144" cy="8143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PNW</a:t>
              </a:r>
            </a:p>
            <a:p>
              <a:pPr algn="ctr"/>
              <a:r>
                <a:rPr lang="en-US" sz="2800" b="1" dirty="0"/>
                <a:t> Tributary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B7B9F2-D5FA-41F3-B529-2A2AC4F5A1C0}"/>
                </a:ext>
              </a:extLst>
            </p:cNvPr>
            <p:cNvSpPr txBox="1"/>
            <p:nvPr/>
          </p:nvSpPr>
          <p:spPr>
            <a:xfrm>
              <a:off x="5185103" y="4438841"/>
              <a:ext cx="1318361" cy="8143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Gulf </a:t>
              </a:r>
            </a:p>
            <a:p>
              <a:pPr algn="ctr"/>
              <a:r>
                <a:rPr lang="en-US" sz="2800" b="1" dirty="0"/>
                <a:t>Tributary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54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Buhler Flour Yield, %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8909C-58FB-4620-A185-2AF33ED8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84" y="1138990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Protein (NIR, 14% mb), %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9ECB3-5037-4037-9063-A7068A3B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71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1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Ash (14% mb), %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B7E3F-6FBD-4D84-AC3E-BBDB8FD1A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7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0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Falling Number, sec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B1AEA-D53F-4E46-B9C1-F2967B52A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7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1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Absorption (14% mb), %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4EB76-39FC-41CE-9D7E-63AC44100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87" y="1144754"/>
            <a:ext cx="75478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60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Stability, min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7D806-D4AC-47C7-8C25-8B846176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6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4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W, j*10</a:t>
            </a:r>
            <a:r>
              <a:rPr lang="en-US" sz="3200" baseline="30000" dirty="0"/>
              <a:t>-4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83A7-B916-46FC-8744-39ACCAFA5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8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1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Bake Absorption, %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D723A-919E-4E37-8166-B53AF6BA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84" y="1140744"/>
            <a:ext cx="74497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Loaf Volume, cc</a:t>
            </a:r>
            <a:br>
              <a:rPr lang="en-US" sz="3200" dirty="0"/>
            </a:br>
            <a:r>
              <a:rPr lang="en-US" sz="2400" dirty="0"/>
              <a:t>Average - 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123BD9-63E1-4875-A5CA-1FEB727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67C66-0659-4F1B-9932-6134C2CCD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54" y="1140744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3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FF1B52-2662-4097-BE9E-8AA88A5A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6E513-F015-47E9-9502-D41C332D1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25" y="1138240"/>
            <a:ext cx="738427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Dockage, %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lbs/bu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FF1B52-2662-4097-BE9E-8AA88A5A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0CDD7-36D7-4431-AAAD-C969A914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66" y="1138232"/>
            <a:ext cx="7384274" cy="54864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73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kg/hl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C1D42CB-26EB-42E8-9D43-587829FA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37753-5641-4CC6-B08F-8E6B545BD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08" y="114776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Moisture, %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234303-17D6-4DC7-88EE-117DD3D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D0C221-0B99-42FF-8E21-C4004EF98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36" y="1147760"/>
            <a:ext cx="73733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Damaged Kernels,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B47B16-DB84-4E34-B6F3-0C8B408A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C4932-5619-46D5-B53E-23C60B159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88" y="114300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Foreign Material,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11EC9A0-D75E-4001-8EAB-46968B9E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78E5D-2943-42D3-8D3D-79DEE16B7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82" y="114300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Shrunken &amp; Broken,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A7A7F7A-6C1E-4D34-8D2D-AE5FB5E1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86BF6-2B18-492C-AF08-1E734C98D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48" y="1147760"/>
            <a:ext cx="73842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41034</TotalTime>
  <Words>370</Words>
  <Application>Microsoft Office PowerPoint</Application>
  <PresentationFormat>On-screen Show (4:3)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Hard Red Winter  Wheat Quality Maps  Based on Crop Survey  by Plains Grains, Inc.</vt:lpstr>
      <vt:lpstr>PowerPoint Presentation</vt:lpstr>
      <vt:lpstr>Dockage, % Average - Individual Samples </vt:lpstr>
      <vt:lpstr>Test Weight, lbs/bu Average - Individual Samples </vt:lpstr>
      <vt:lpstr>Test Weight, kg/hl Average - Individual Samples</vt:lpstr>
      <vt:lpstr>Wheat Moisture, % Average - Individual Samples </vt:lpstr>
      <vt:lpstr>Damaged Kernels, % Average - Individual Samples</vt:lpstr>
      <vt:lpstr>Foreign Material, % Average - Individual Samples</vt:lpstr>
      <vt:lpstr>Shrunken &amp; Broken, % Average - Individual Samples</vt:lpstr>
      <vt:lpstr>Total Defects, % Average - Individual Samples</vt:lpstr>
      <vt:lpstr>Wheat Protein (NIR, 12% mb), % Average - Individual Samples</vt:lpstr>
      <vt:lpstr>SKCS Kernel Size - Large (%) Average - Individual Samples</vt:lpstr>
      <vt:lpstr>SKCS Kernel Size – Medium (%) Average - Individual Samples</vt:lpstr>
      <vt:lpstr>SKCS Kernel Diameter (mm) Average - Individual Samples</vt:lpstr>
      <vt:lpstr>SKCS Hardness Average - Individual Samples</vt:lpstr>
      <vt:lpstr>Thousand Kernel Weight, g Average - Individual Samples</vt:lpstr>
      <vt:lpstr>Wheat Falling Number, sec Average - Individual Samples</vt:lpstr>
      <vt:lpstr>Wheat Ash (12% mb), % Average - Individual Samples</vt:lpstr>
      <vt:lpstr>Zeleny Sedimentation, cc Average – Composite Samples</vt:lpstr>
      <vt:lpstr>Buhler Flour Yield, % Average - Composite Samples</vt:lpstr>
      <vt:lpstr>Flour Protein (NIR, 14% mb), % Average - Composite Samples</vt:lpstr>
      <vt:lpstr>Flour Ash (14% mb), % Average - Composite Samples</vt:lpstr>
      <vt:lpstr>Flour Falling Number, sec Average - Composite Samples</vt:lpstr>
      <vt:lpstr>Farinograph Absorption (14% mb), % Average - Composite Samples</vt:lpstr>
      <vt:lpstr>Farinograph Stability, min Average - Composite Samples</vt:lpstr>
      <vt:lpstr>Alveograph W, j*10-4 Average - Composite Samples</vt:lpstr>
      <vt:lpstr>Bake Absorption, % Average - Composite Samples</vt:lpstr>
      <vt:lpstr>Loaf Volume, cc Average - Composite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Mark</cp:lastModifiedBy>
  <cp:revision>124</cp:revision>
  <dcterms:created xsi:type="dcterms:W3CDTF">2016-07-26T22:20:15Z</dcterms:created>
  <dcterms:modified xsi:type="dcterms:W3CDTF">2020-12-03T03:01:23Z</dcterms:modified>
</cp:coreProperties>
</file>