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0" r:id="rId3"/>
    <p:sldId id="259" r:id="rId4"/>
    <p:sldId id="296" r:id="rId5"/>
    <p:sldId id="302" r:id="rId6"/>
    <p:sldId id="264" r:id="rId7"/>
    <p:sldId id="303" r:id="rId8"/>
    <p:sldId id="265" r:id="rId9"/>
    <p:sldId id="304" r:id="rId10"/>
    <p:sldId id="318" r:id="rId11"/>
    <p:sldId id="319" r:id="rId12"/>
    <p:sldId id="266" r:id="rId13"/>
    <p:sldId id="268" r:id="rId14"/>
    <p:sldId id="305" r:id="rId15"/>
    <p:sldId id="270" r:id="rId16"/>
    <p:sldId id="258" r:id="rId17"/>
    <p:sldId id="276" r:id="rId18"/>
    <p:sldId id="306" r:id="rId19"/>
    <p:sldId id="307" r:id="rId20"/>
    <p:sldId id="272" r:id="rId21"/>
    <p:sldId id="309" r:id="rId22"/>
    <p:sldId id="308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660"/>
  </p:normalViewPr>
  <p:slideViewPr>
    <p:cSldViewPr>
      <p:cViewPr varScale="1">
        <p:scale>
          <a:sx n="81" d="100"/>
          <a:sy n="81" d="100"/>
        </p:scale>
        <p:origin x="28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Flour Quality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/>
              <a:t>November 1, 2019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F81681-9CC5-4F86-A8AB-C5D8EC94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Buhler Flour Yield,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0BC2384-E83D-482A-A129-D0B5DBB6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BF6569-F085-4EF8-A796-470D67001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6042"/>
            <a:ext cx="732592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7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Zeleny Sedimentation, cc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8BAD0D-53A4-4FB2-8E24-D6A977CF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8462D-00F3-44EF-9D6F-237F95E90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6042"/>
            <a:ext cx="748135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Falling Number, sec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9743B9C-0CE8-4A70-BA52-7F013771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5EAC3-C66B-4DAA-B4FC-3FE57A50A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88" y="1256042"/>
            <a:ext cx="759534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Wet Gluten,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6097FC-0267-4A93-9194-49AF8B31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11EE6-A566-41BA-9D16-4367CED31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471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Dry Gluten,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839035C-D3BA-4272-BC8D-150106A5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DDC60A-C22A-461A-9CDB-B75D4F86E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5" y="125471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Gluten Index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5CD1210-ED0A-4C4E-89CA-2E1124E6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E15BA-9BFD-49F7-B9A5-14BCBD1FA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471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Amylograph Viscosity, BU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B1A0B87-5778-4C6E-B2FF-24C5F5AA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8DE81-F831-42E2-8599-7FAB086B9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63" y="1254712"/>
            <a:ext cx="727411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– L*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87CEF13-9F74-4567-A5B1-495FA9B1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99380A-2904-47D3-8AAC-77E05631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471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– a*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D452825-1017-40F0-B46F-60DB285C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84876-F569-4D2D-A257-C1F7FD3A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93" y="125604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Color – b*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5D50508-418E-42DD-86DA-2892D2E0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38916-E03C-44F9-B46D-87C2D892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77" y="125604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3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Plains Grains, Inc. </a:t>
            </a:r>
            <a:br>
              <a:rPr lang="en-US" sz="3200" dirty="0"/>
            </a:br>
            <a:r>
              <a:rPr lang="en-US" sz="2400" dirty="0"/>
              <a:t>Grainsheds and Export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76400" y="1243012"/>
            <a:ext cx="6019800" cy="5310188"/>
            <a:chOff x="0" y="0"/>
            <a:chExt cx="4543425" cy="391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3672" r="14694" b="7560"/>
            <a:stretch/>
          </p:blipFill>
          <p:spPr bwMode="auto">
            <a:xfrm>
              <a:off x="0" y="0"/>
              <a:ext cx="4543425" cy="3914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85775" y="1552575"/>
              <a:ext cx="3495675" cy="14281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019300" y="3000375"/>
              <a:ext cx="723900" cy="497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>
                  <a:effectLst/>
                  <a:latin typeface="Calibri"/>
                  <a:ea typeface="Calibri"/>
                  <a:cs typeface="Times New Roman"/>
                </a:rPr>
                <a:t>Gulf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73593" y="1871531"/>
              <a:ext cx="862263" cy="4341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>
                  <a:effectLst/>
                  <a:latin typeface="Calibri"/>
                  <a:ea typeface="Calibri"/>
                  <a:cs typeface="Times New Roman"/>
                </a:rPr>
                <a:t>PNW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7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Absorption (As Is),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88FB0B7-FA73-440F-870C-9A45B1C3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1698D-D147-499F-9E13-31E4C93B1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6042"/>
            <a:ext cx="722230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Absorption (14% mb),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C2AE2B4-AD25-489E-9371-0C145ABB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EEE48-1602-40DA-AA1D-680DB6CC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50" y="1254712"/>
            <a:ext cx="735700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Development, min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E9D8EF0-5C85-469F-9BA2-2401872B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776B52-E209-4FC9-B5AE-587D6CB3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4712"/>
            <a:ext cx="779222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Stability, min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108E046-9CCC-4BA1-8E93-AEADEF18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9A8CF-14B2-4C4E-8D01-92A802DE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86" y="1256186"/>
            <a:ext cx="7388102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Farinograph MTI, BU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540C913-17E6-48A4-BD0C-08059A22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A8FC9-C6E4-44DA-BFC9-6B4C66B98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95" y="1256042"/>
            <a:ext cx="7066872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12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P, mm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AA1C9C3-B337-41D1-B9A1-34D6A6E4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DB5FA2-43CE-445C-9C90-B1A3B7BD8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1010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5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L, mm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684767-21B1-4069-848A-38BDF00B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69B7F-4219-4669-B58B-01BFABE9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64" y="1256186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51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W, 10</a:t>
            </a:r>
            <a:r>
              <a:rPr lang="en-US" sz="3200" baseline="30000" dirty="0"/>
              <a:t>-4</a:t>
            </a:r>
            <a:r>
              <a:rPr lang="en-US" sz="3200" dirty="0"/>
              <a:t> j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A599F3-DB90-48B8-98A5-30FB1D5F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9505A-02B4-44B4-82BB-B949EF86A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4712"/>
            <a:ext cx="707723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Alveograph P/L Ratio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0D36AF2-ABD0-4975-BDFF-2179C0CB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B410B-216A-4271-B3D4-29D42ED06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94" y="1256042"/>
            <a:ext cx="701506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16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Bake Absorption (14%),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C4ABE58-879A-434F-B4CA-11CB9CA6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F1A5F-0A26-44D4-8F5D-4A248BF57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1010"/>
            <a:ext cx="718085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Moisture (NIR),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FDB09C-F80B-4DAE-9B35-B448A8A0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B27B8-89E1-4E37-8A8D-441CB23CB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90" y="1256186"/>
            <a:ext cx="737773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Loaf Volume, cc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6D84A71-18E9-45A0-A063-629D18FA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32CDF1-7471-46F2-ABE4-11E170068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6186"/>
            <a:ext cx="702542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Protein (NIR, 14% mb),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EC9AB2F-04A1-45BA-865D-A4E439B0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EA9B5-FBEB-408F-9370-C0CFA3B0A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64" y="1251010"/>
            <a:ext cx="762642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Protein (NIR, mfb), %</a:t>
            </a:r>
            <a:br>
              <a:rPr lang="en-US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946D73-85D1-4E06-921C-0395A5C8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3C6EA-3B88-408C-B91B-09D5CDFA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60" y="1254712"/>
            <a:ext cx="755388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8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Ash (14% mb),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E50319-6080-4051-8C53-6397C3A0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DE5B9-0C45-4563-BEA8-C1E7E5203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64" y="1254712"/>
            <a:ext cx="716012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7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Flour Ash (mfb), %</a:t>
            </a:r>
            <a:br>
              <a:rPr lang="en-US" sz="3200" dirty="0"/>
            </a:br>
            <a:r>
              <a:rPr lang="en-US" sz="2400" dirty="0"/>
              <a:t>Composite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7370B-399E-4CBB-8471-5479F80C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64" y="1256186"/>
            <a:ext cx="708760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Starch Damage (AI),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5700820-38D7-4CD2-AC5A-EA29C97E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72199-7FA4-4841-AEF4-C2E6568DD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28" y="1252340"/>
            <a:ext cx="730519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2133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Starch Damage, %</a:t>
            </a:r>
            <a:br>
              <a:rPr lang="en-US" sz="3200" dirty="0"/>
            </a:br>
            <a:r>
              <a:rPr lang="en-US" sz="2400" dirty="0"/>
              <a:t>Composite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1D9E117-3220-453E-AFF1-CC39ED85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3E409-DFD1-4950-A784-FDD546AA1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66" y="1250866"/>
            <a:ext cx="718085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190</Words>
  <Application>Microsoft Office PowerPoint</Application>
  <PresentationFormat>On-screen Show (4:3)</PresentationFormat>
  <Paragraphs>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Hard Red Winter  Flour Quality Maps  Based on Crop Survey  by Plains Grains, Inc.</vt:lpstr>
      <vt:lpstr>Plains Grains, Inc.  Grainsheds and Export Areas</vt:lpstr>
      <vt:lpstr>Flour Moisture (NIR), % Composite Samples </vt:lpstr>
      <vt:lpstr>Flour Protein (NIR, 14% mb), % Composite Samples </vt:lpstr>
      <vt:lpstr>Flour Protein (NIR, mfb), % Composite Samples </vt:lpstr>
      <vt:lpstr>Flour Ash (14% mb), % Composite Samples </vt:lpstr>
      <vt:lpstr>Flour Ash (mfb), % Composite Samples </vt:lpstr>
      <vt:lpstr>Starch Damage (AI), % Composite Samples</vt:lpstr>
      <vt:lpstr>Starch Damage, % Composite Samples</vt:lpstr>
      <vt:lpstr>Buhler Flour Yield, % Composite Samples</vt:lpstr>
      <vt:lpstr>Zeleny Sedimentation, cc Composite Samples</vt:lpstr>
      <vt:lpstr>Flour Falling Number, sec Composite Samples</vt:lpstr>
      <vt:lpstr>Wet Gluten, % Composite Samples</vt:lpstr>
      <vt:lpstr>Dry Gluten, % Composite Samples</vt:lpstr>
      <vt:lpstr>Gluten Index Composite Samples</vt:lpstr>
      <vt:lpstr>Amylograph Viscosity, BU Composite Samples</vt:lpstr>
      <vt:lpstr>Flour Color – L* Composite Samples</vt:lpstr>
      <vt:lpstr>Flour Color – a* Composite Samples</vt:lpstr>
      <vt:lpstr>Flour Color – b* Composite Samples</vt:lpstr>
      <vt:lpstr>Farinograph Absorption (As Is), % Composite Samples</vt:lpstr>
      <vt:lpstr>Farinograph Absorption (14% mb), % Composite Samples</vt:lpstr>
      <vt:lpstr>Farinograph Development, min Composite Samples</vt:lpstr>
      <vt:lpstr>Farinograph Stability, min Composite Samples</vt:lpstr>
      <vt:lpstr>Farinograph MTI, BU Composite Samples</vt:lpstr>
      <vt:lpstr>Alveograph P, mm Composite Samples</vt:lpstr>
      <vt:lpstr>Alveograph L, mm Composite Samples</vt:lpstr>
      <vt:lpstr>Alveograph W, 10-4 j Composite Samples</vt:lpstr>
      <vt:lpstr>Alveograph P/L Ratio Composite Samples</vt:lpstr>
      <vt:lpstr>Bake Absorption (14%), % Composite Samples</vt:lpstr>
      <vt:lpstr>Loaf Volume, cc Composite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Wayne Moore</cp:lastModifiedBy>
  <cp:revision>63</cp:revision>
  <dcterms:created xsi:type="dcterms:W3CDTF">2016-07-26T22:20:15Z</dcterms:created>
  <dcterms:modified xsi:type="dcterms:W3CDTF">2019-11-01T15:45:49Z</dcterms:modified>
</cp:coreProperties>
</file>