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305" r:id="rId3"/>
    <p:sldId id="302" r:id="rId4"/>
    <p:sldId id="259" r:id="rId5"/>
    <p:sldId id="296" r:id="rId6"/>
    <p:sldId id="264" r:id="rId7"/>
    <p:sldId id="265" r:id="rId8"/>
    <p:sldId id="266" r:id="rId9"/>
    <p:sldId id="268" r:id="rId10"/>
    <p:sldId id="270" r:id="rId11"/>
    <p:sldId id="258" r:id="rId12"/>
    <p:sldId id="276" r:id="rId13"/>
    <p:sldId id="303" r:id="rId14"/>
    <p:sldId id="272" r:id="rId15"/>
    <p:sldId id="297" r:id="rId16"/>
    <p:sldId id="275" r:id="rId17"/>
    <p:sldId id="269" r:id="rId18"/>
    <p:sldId id="278" r:id="rId19"/>
    <p:sldId id="306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22" autoAdjust="0"/>
    <p:restoredTop sz="94660"/>
  </p:normalViewPr>
  <p:slideViewPr>
    <p:cSldViewPr>
      <p:cViewPr varScale="1">
        <p:scale>
          <a:sx n="76" d="100"/>
          <a:sy n="76" d="100"/>
        </p:scale>
        <p:origin x="1637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25A97-E72E-42FB-A87F-D6DD4481FCD7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82900D-E36B-456C-85A9-918BD00A98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787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B13EA-60CE-465E-BCD1-058C23C39B44}" type="datetime1">
              <a:rPr lang="en-US" smtClean="0"/>
              <a:t>10/31/2019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WM Consulting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5FEC7-BC44-436C-809B-37FBE8E58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70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D4DC0-BABE-43E9-9FB2-B2644867D974}" type="datetime1">
              <a:rPr lang="en-US" smtClean="0"/>
              <a:t>10/31/2019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WM Consulting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5FEC7-BC44-436C-809B-37FBE8E58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71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BA529-F1C3-43A3-A94B-6C4222002570}" type="datetime1">
              <a:rPr lang="en-US" smtClean="0"/>
              <a:t>10/31/2019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WM Consulting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5FEC7-BC44-436C-809B-37FBE8E58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003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B1A33-03DD-4395-8656-F0D8C8295137}" type="datetime1">
              <a:rPr lang="en-US" smtClean="0"/>
              <a:t>10/31/2019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WM Consulting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5FEC7-BC44-436C-809B-37FBE8E58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779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B85D1-4A74-4A5F-B1DC-CD97F1D3555F}" type="datetime1">
              <a:rPr lang="en-US" smtClean="0"/>
              <a:t>10/31/2019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WM Consulting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5FEC7-BC44-436C-809B-37FBE8E58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675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3405C-6715-43BB-8803-B40A1BED8170}" type="datetime1">
              <a:rPr lang="en-US" smtClean="0"/>
              <a:t>10/31/2019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WM Consulting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5FEC7-BC44-436C-809B-37FBE8E58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516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263B0-88B4-454F-9711-CF7EE86DA189}" type="datetime1">
              <a:rPr lang="en-US" smtClean="0"/>
              <a:t>10/31/2019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WM Consulting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5FEC7-BC44-436C-809B-37FBE8E58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380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03C9D-37D6-4179-A193-8368A2017D60}" type="datetime1">
              <a:rPr lang="en-US" smtClean="0"/>
              <a:t>10/31/2019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WM Consulting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5FEC7-BC44-436C-809B-37FBE8E58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351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17710-6A1F-40AC-B677-D976C676D482}" type="datetime1">
              <a:rPr lang="en-US" smtClean="0"/>
              <a:t>10/31/2019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WM Consulting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5FEC7-BC44-436C-809B-37FBE8E58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838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6B65C-017C-47BD-89A7-37979D1DFBA8}" type="datetime1">
              <a:rPr lang="en-US" smtClean="0"/>
              <a:t>10/31/2019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WM Consulting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5FEC7-BC44-436C-809B-37FBE8E58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379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104B2-66A1-4ADA-86BB-44C3911AEE40}" type="datetime1">
              <a:rPr lang="en-US" smtClean="0"/>
              <a:t>10/31/2019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WM Consulting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5FEC7-BC44-436C-809B-37FBE8E58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835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9EC01D-22B5-4FF3-96B4-19F56C4321AA}" type="datetime1">
              <a:rPr lang="en-US" smtClean="0"/>
              <a:t>10/31/2019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WM Consulting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15FEC7-BC44-436C-809B-37FBE8E58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652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90600"/>
            <a:ext cx="7772400" cy="3505200"/>
          </a:xfrm>
        </p:spPr>
        <p:txBody>
          <a:bodyPr>
            <a:normAutofit fontScale="90000"/>
          </a:bodyPr>
          <a:lstStyle/>
          <a:p>
            <a:r>
              <a:rPr lang="en-US" dirty="0"/>
              <a:t>Hard Red Winter </a:t>
            </a:r>
            <a:br>
              <a:rPr lang="en-US" dirty="0"/>
            </a:br>
            <a:r>
              <a:rPr lang="en-US" dirty="0"/>
              <a:t>Wheat Quality Maps</a:t>
            </a:r>
            <a:br>
              <a:rPr lang="en-US" dirty="0"/>
            </a:br>
            <a:br>
              <a:rPr lang="en-US" dirty="0"/>
            </a:br>
            <a:r>
              <a:rPr lang="en-US" dirty="0"/>
              <a:t>Based on Crop Survey </a:t>
            </a:r>
            <a:br>
              <a:rPr lang="en-US" dirty="0"/>
            </a:br>
            <a:r>
              <a:rPr lang="en-US" dirty="0"/>
              <a:t>by</a:t>
            </a:r>
            <a:br>
              <a:rPr lang="en-US" dirty="0"/>
            </a:br>
            <a:r>
              <a:rPr lang="en-US" dirty="0"/>
              <a:t>Plains Grains, Inc.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648200"/>
            <a:ext cx="6400800" cy="838200"/>
          </a:xfrm>
        </p:spPr>
        <p:txBody>
          <a:bodyPr>
            <a:normAutofit/>
          </a:bodyPr>
          <a:lstStyle/>
          <a:p>
            <a:r>
              <a:rPr lang="en-US" dirty="0"/>
              <a:t>October 10, 2018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95937"/>
            <a:ext cx="1627187" cy="126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5FEC7-BC44-436C-809B-37FBE8E582B1}" type="slidenum">
              <a:rPr lang="en-US" smtClean="0"/>
              <a:t>1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77200" y="228600"/>
            <a:ext cx="76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25407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5982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/>
              <a:t>Total Defects, %</a:t>
            </a:r>
            <a:br>
              <a:rPr lang="en-US" sz="3200" dirty="0"/>
            </a:br>
            <a:r>
              <a:rPr lang="en-US" sz="2400" dirty="0"/>
              <a:t>Average - Individual Samples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5FEC7-BC44-436C-809B-37FBE8E582B1}" type="slidenum">
              <a:rPr lang="en-US" smtClean="0"/>
              <a:t>10</a:t>
            </a:fld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96019"/>
            <a:ext cx="1627773" cy="1261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638" y="1211972"/>
            <a:ext cx="7296006" cy="5394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37847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615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/>
              <a:t>Dockage, %</a:t>
            </a:r>
            <a:br>
              <a:rPr lang="en-US" sz="3200" dirty="0"/>
            </a:br>
            <a:r>
              <a:rPr lang="en-US" sz="2400" dirty="0"/>
              <a:t>Average - Individual Samples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5FEC7-BC44-436C-809B-37FBE8E582B1}" type="slidenum">
              <a:rPr lang="en-US" smtClean="0"/>
              <a:t>11</a:t>
            </a:fld>
            <a:endParaRPr lang="en-US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87" y="5595937"/>
            <a:ext cx="1627187" cy="126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006" y="1215586"/>
            <a:ext cx="7265548" cy="5394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39346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615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/>
              <a:t>Wheat Protein, %</a:t>
            </a:r>
            <a:br>
              <a:rPr lang="en-US" sz="3200" dirty="0"/>
            </a:br>
            <a:r>
              <a:rPr lang="en-US" sz="2400" dirty="0"/>
              <a:t>Average - Individual Samples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5FEC7-BC44-436C-809B-37FBE8E582B1}" type="slidenum">
              <a:rPr lang="en-US" smtClean="0"/>
              <a:t>12</a:t>
            </a:fld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96019"/>
            <a:ext cx="1627773" cy="1261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006" y="1215586"/>
            <a:ext cx="7265548" cy="5394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63015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6318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/>
              <a:t>Wheat Ash (12% mb), %</a:t>
            </a:r>
            <a:br>
              <a:rPr lang="en-US" sz="3200" dirty="0"/>
            </a:br>
            <a:r>
              <a:rPr lang="en-US" sz="2400" dirty="0"/>
              <a:t>Average - Individual Samples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5FEC7-BC44-436C-809B-37FBE8E582B1}" type="slidenum">
              <a:rPr lang="en-US" smtClean="0"/>
              <a:t>13</a:t>
            </a:fld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96019"/>
            <a:ext cx="1627773" cy="1261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557" y="1215586"/>
            <a:ext cx="7803069" cy="5394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26824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615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/>
              <a:t>Test Weight, lbs/bu</a:t>
            </a:r>
            <a:br>
              <a:rPr lang="en-US" sz="3200" dirty="0"/>
            </a:br>
            <a:r>
              <a:rPr lang="en-US" sz="2400" dirty="0"/>
              <a:t>Average - Individual HWWQL Samples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5FEC7-BC44-436C-809B-37FBE8E582B1}" type="slidenum">
              <a:rPr lang="en-US" smtClean="0"/>
              <a:t>14</a:t>
            </a:fld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96019"/>
            <a:ext cx="1627773" cy="1261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424" y="1215586"/>
            <a:ext cx="7740363" cy="5394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12911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5982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/>
              <a:t>Test Weight, kg/hl</a:t>
            </a:r>
            <a:br>
              <a:rPr lang="en-US" sz="3200" dirty="0"/>
            </a:br>
            <a:r>
              <a:rPr lang="en-US" sz="2400" dirty="0"/>
              <a:t>Average - Individual HWWQL Samples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5FEC7-BC44-436C-809B-37FBE8E582B1}" type="slidenum">
              <a:rPr lang="en-US" smtClean="0"/>
              <a:t>15</a:t>
            </a:fld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96019"/>
            <a:ext cx="1627773" cy="1261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424" y="1214802"/>
            <a:ext cx="7740363" cy="5394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49853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2344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Kernel Size, Large, %</a:t>
            </a:r>
            <a:br>
              <a:rPr lang="en-US" sz="3600" dirty="0"/>
            </a:br>
            <a:r>
              <a:rPr lang="en-US" sz="2800" dirty="0"/>
              <a:t>Average - Individual Samples</a:t>
            </a:r>
            <a:endParaRPr lang="en-US" sz="27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5FEC7-BC44-436C-809B-37FBE8E582B1}" type="slidenum">
              <a:rPr lang="en-US" smtClean="0"/>
              <a:t>16</a:t>
            </a:fld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96019"/>
            <a:ext cx="1627773" cy="1261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071" y="1215586"/>
            <a:ext cx="7534308" cy="5394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16146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6318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/>
              <a:t>Kernel Size, Medium, %</a:t>
            </a:r>
            <a:br>
              <a:rPr lang="en-US" sz="3200" dirty="0"/>
            </a:br>
            <a:r>
              <a:rPr lang="en-US" sz="2400" dirty="0"/>
              <a:t>Average - Individual Samples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5FEC7-BC44-436C-809B-37FBE8E582B1}" type="slidenum">
              <a:rPr lang="en-US" smtClean="0"/>
              <a:t>17</a:t>
            </a:fld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96019"/>
            <a:ext cx="1627773" cy="1261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638" y="1211085"/>
            <a:ext cx="7459058" cy="5394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98816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57665"/>
            <a:ext cx="7924800" cy="1041414"/>
          </a:xfrm>
        </p:spPr>
        <p:txBody>
          <a:bodyPr>
            <a:normAutofit/>
          </a:bodyPr>
          <a:lstStyle/>
          <a:p>
            <a:r>
              <a:rPr lang="en-US" sz="3200" dirty="0"/>
              <a:t>Wheat Falling Number, sec</a:t>
            </a:r>
            <a:br>
              <a:rPr lang="en-US" sz="3200" dirty="0"/>
            </a:br>
            <a:r>
              <a:rPr lang="en-US" sz="2400" dirty="0"/>
              <a:t>Average - Individual Samples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5FEC7-BC44-436C-809B-37FBE8E582B1}" type="slidenum">
              <a:rPr lang="en-US" smtClean="0"/>
              <a:t>18</a:t>
            </a:fld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96019"/>
            <a:ext cx="1627773" cy="1261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834" y="1214802"/>
            <a:ext cx="7523559" cy="5394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63952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3414"/>
            <a:ext cx="7924800" cy="1217402"/>
          </a:xfrm>
        </p:spPr>
        <p:txBody>
          <a:bodyPr>
            <a:normAutofit/>
          </a:bodyPr>
          <a:lstStyle/>
          <a:p>
            <a:r>
              <a:rPr lang="en-US" sz="3200" dirty="0"/>
              <a:t>Wheat Ash (12% mb), %</a:t>
            </a:r>
            <a:br>
              <a:rPr lang="en-US" sz="3200" dirty="0"/>
            </a:br>
            <a:r>
              <a:rPr lang="en-US" sz="2400" dirty="0"/>
              <a:t>Average - Individual Samples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5FEC7-BC44-436C-809B-37FBE8E582B1}" type="slidenum">
              <a:rPr lang="en-US" smtClean="0"/>
              <a:t>19</a:t>
            </a:fld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96019"/>
            <a:ext cx="1627773" cy="1261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557" y="1210557"/>
            <a:ext cx="7803069" cy="5394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75062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814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Plains Grains, Inc. </a:t>
            </a:r>
            <a:br>
              <a:rPr lang="en-US" dirty="0"/>
            </a:br>
            <a:r>
              <a:rPr lang="en-US" sz="2700" dirty="0"/>
              <a:t>Grainsheds and Export Areas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5FEC7-BC44-436C-809B-37FBE8E582B1}" type="slidenum">
              <a:rPr lang="en-US" smtClean="0"/>
              <a:t>2</a:t>
            </a:fld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1627773" y="1371599"/>
            <a:ext cx="5839827" cy="4958501"/>
            <a:chOff x="0" y="0"/>
            <a:chExt cx="4543425" cy="391477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19" t="3672" r="14694" b="7560"/>
            <a:stretch/>
          </p:blipFill>
          <p:spPr bwMode="auto">
            <a:xfrm>
              <a:off x="0" y="0"/>
              <a:ext cx="4543425" cy="391477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6" name="Straight Connector 5"/>
            <p:cNvCxnSpPr/>
            <p:nvPr/>
          </p:nvCxnSpPr>
          <p:spPr>
            <a:xfrm flipV="1">
              <a:off x="485775" y="1552575"/>
              <a:ext cx="3495675" cy="142811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 Box 2"/>
            <p:cNvSpPr txBox="1">
              <a:spLocks noChangeArrowheads="1"/>
            </p:cNvSpPr>
            <p:nvPr/>
          </p:nvSpPr>
          <p:spPr bwMode="auto">
            <a:xfrm>
              <a:off x="2019300" y="3000375"/>
              <a:ext cx="723900" cy="49722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3200" b="1" dirty="0">
                  <a:effectLst/>
                  <a:latin typeface="Calibri"/>
                  <a:ea typeface="Calibri"/>
                  <a:cs typeface="Times New Roman"/>
                </a:rPr>
                <a:t>Gulf</a:t>
              </a:r>
            </a:p>
          </p:txBody>
        </p:sp>
        <p:sp>
          <p:nvSpPr>
            <p:cNvPr id="8" name="Text Box 2"/>
            <p:cNvSpPr txBox="1">
              <a:spLocks noChangeArrowheads="1"/>
            </p:cNvSpPr>
            <p:nvPr/>
          </p:nvSpPr>
          <p:spPr bwMode="auto">
            <a:xfrm>
              <a:off x="273593" y="1871531"/>
              <a:ext cx="862263" cy="43412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3200" b="1" dirty="0">
                  <a:effectLst/>
                  <a:latin typeface="Calibri"/>
                  <a:ea typeface="Calibri"/>
                  <a:cs typeface="Times New Roman"/>
                </a:rPr>
                <a:t>PNW</a:t>
              </a:r>
            </a:p>
          </p:txBody>
        </p:sp>
      </p:grp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77200" y="228600"/>
            <a:ext cx="76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96019"/>
            <a:ext cx="1627773" cy="1261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88431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90016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Wheat Grade</a:t>
            </a:r>
            <a:br>
              <a:rPr lang="en-US" sz="3600" dirty="0"/>
            </a:br>
            <a:r>
              <a:rPr lang="en-US" sz="2700" dirty="0"/>
              <a:t>Average - Individual Samples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5FEC7-BC44-436C-809B-37FBE8E582B1}" type="slidenum">
              <a:rPr lang="en-US" smtClean="0"/>
              <a:t>3</a:t>
            </a:fld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96019"/>
            <a:ext cx="1627773" cy="1261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854" y="1215586"/>
            <a:ext cx="7265548" cy="5394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17808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615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/>
              <a:t>Test Weight, lbs/bu</a:t>
            </a:r>
            <a:br>
              <a:rPr lang="en-US" sz="3200" dirty="0"/>
            </a:br>
            <a:r>
              <a:rPr lang="en-US" sz="2400" dirty="0"/>
              <a:t>Average - Individual Samples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5FEC7-BC44-436C-809B-37FBE8E582B1}" type="slidenum">
              <a:rPr lang="en-US" smtClean="0"/>
              <a:t>4</a:t>
            </a:fld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96019"/>
            <a:ext cx="1627773" cy="1261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225" y="1214802"/>
            <a:ext cx="7437554" cy="5394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12383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615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/>
              <a:t>Test Weight, kg/hl</a:t>
            </a:r>
            <a:br>
              <a:rPr lang="en-US" sz="3200" dirty="0"/>
            </a:br>
            <a:r>
              <a:rPr lang="en-US" sz="2400" dirty="0"/>
              <a:t>Average - Individual Samples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5FEC7-BC44-436C-809B-37FBE8E582B1}" type="slidenum">
              <a:rPr lang="en-US" smtClean="0"/>
              <a:t>5</a:t>
            </a:fld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96019"/>
            <a:ext cx="1627773" cy="1261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854" y="1215586"/>
            <a:ext cx="7437554" cy="5394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90925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615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/>
              <a:t>Wheat Moisture, %</a:t>
            </a:r>
            <a:br>
              <a:rPr lang="en-US" sz="3200" dirty="0"/>
            </a:br>
            <a:r>
              <a:rPr lang="en-US" sz="2400" dirty="0"/>
              <a:t>Average - Individual Samples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5FEC7-BC44-436C-809B-37FBE8E582B1}" type="slidenum">
              <a:rPr lang="en-US" smtClean="0"/>
              <a:t>6</a:t>
            </a:fld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96019"/>
            <a:ext cx="1627773" cy="1261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006" y="1209773"/>
            <a:ext cx="7265548" cy="5394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10787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615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/>
              <a:t>Damaged Kernels, %</a:t>
            </a:r>
            <a:br>
              <a:rPr lang="en-US" sz="3200" dirty="0"/>
            </a:br>
            <a:r>
              <a:rPr lang="en-US" sz="2400" dirty="0"/>
              <a:t>Average - Individual Samples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5FEC7-BC44-436C-809B-37FBE8E582B1}" type="slidenum">
              <a:rPr lang="en-US" smtClean="0"/>
              <a:t>7</a:t>
            </a:fld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96019"/>
            <a:ext cx="1627773" cy="1261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361" y="1215586"/>
            <a:ext cx="7847867" cy="5394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37755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615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/>
              <a:t>Foreign Material, %</a:t>
            </a:r>
            <a:br>
              <a:rPr lang="en-US" sz="3200" dirty="0"/>
            </a:br>
            <a:r>
              <a:rPr lang="en-US" sz="2400" dirty="0"/>
              <a:t>Average - Individual Samples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5FEC7-BC44-436C-809B-37FBE8E582B1}" type="slidenum">
              <a:rPr lang="en-US" smtClean="0"/>
              <a:t>8</a:t>
            </a:fld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96019"/>
            <a:ext cx="1627773" cy="1261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576" y="1215586"/>
            <a:ext cx="7503850" cy="5394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50362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615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/>
              <a:t>Shrunken &amp; Broken, %</a:t>
            </a:r>
            <a:br>
              <a:rPr lang="en-US" sz="3200" dirty="0"/>
            </a:br>
            <a:r>
              <a:rPr lang="en-US" sz="2400" dirty="0"/>
              <a:t>Average - Individual Samples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5FEC7-BC44-436C-809B-37FBE8E582B1}" type="slidenum">
              <a:rPr lang="en-US" smtClean="0"/>
              <a:t>9</a:t>
            </a:fld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96019"/>
            <a:ext cx="1627773" cy="1261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741" y="1272148"/>
            <a:ext cx="7909060" cy="5303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75209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527</TotalTime>
  <Words>120</Words>
  <Application>Microsoft Office PowerPoint</Application>
  <PresentationFormat>On-screen Show (4:3)</PresentationFormat>
  <Paragraphs>41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Calibri</vt:lpstr>
      <vt:lpstr>Office Theme</vt:lpstr>
      <vt:lpstr>Hard Red Winter  Wheat Quality Maps  Based on Crop Survey  by Plains Grains, Inc.</vt:lpstr>
      <vt:lpstr>Plains Grains, Inc.  Grainsheds and Export Areas</vt:lpstr>
      <vt:lpstr>Wheat Grade Average - Individual Samples </vt:lpstr>
      <vt:lpstr>Test Weight, lbs/bu Average - Individual Samples </vt:lpstr>
      <vt:lpstr>Test Weight, kg/hl Average - Individual Samples</vt:lpstr>
      <vt:lpstr>Wheat Moisture, % Average - Individual Samples </vt:lpstr>
      <vt:lpstr>Damaged Kernels, % Average - Individual Samples</vt:lpstr>
      <vt:lpstr>Foreign Material, % Average - Individual Samples</vt:lpstr>
      <vt:lpstr>Shrunken &amp; Broken, % Average - Individual Samples</vt:lpstr>
      <vt:lpstr>Total Defects, % Average - Individual Samples</vt:lpstr>
      <vt:lpstr>Dockage, % Average - Individual Samples</vt:lpstr>
      <vt:lpstr>Wheat Protein, % Average - Individual Samples</vt:lpstr>
      <vt:lpstr>Wheat Ash (12% mb), % Average - Individual Samples</vt:lpstr>
      <vt:lpstr>Test Weight, lbs/bu Average - Individual HWWQL Samples </vt:lpstr>
      <vt:lpstr>Test Weight, kg/hl Average - Individual HWWQL Samples</vt:lpstr>
      <vt:lpstr>Kernel Size, Large, % Average - Individual Samples</vt:lpstr>
      <vt:lpstr>Kernel Size, Medium, % Average - Individual Samples</vt:lpstr>
      <vt:lpstr>Wheat Falling Number, sec Average - Individual Samples</vt:lpstr>
      <vt:lpstr>Wheat Ash (12% mb), % Average - Individual Samples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Wheat Quality Maps Plains Grains, Inc.</dc:title>
  <dc:creator>Wayne Moore</dc:creator>
  <cp:lastModifiedBy>Mark Hodges</cp:lastModifiedBy>
  <cp:revision>63</cp:revision>
  <dcterms:created xsi:type="dcterms:W3CDTF">2016-07-26T22:20:15Z</dcterms:created>
  <dcterms:modified xsi:type="dcterms:W3CDTF">2019-10-31T18:24:27Z</dcterms:modified>
</cp:coreProperties>
</file>