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0" r:id="rId3"/>
    <p:sldId id="259" r:id="rId4"/>
    <p:sldId id="296" r:id="rId5"/>
    <p:sldId id="302" r:id="rId6"/>
    <p:sldId id="264" r:id="rId7"/>
    <p:sldId id="303" r:id="rId8"/>
    <p:sldId id="265" r:id="rId9"/>
    <p:sldId id="304" r:id="rId10"/>
    <p:sldId id="318" r:id="rId11"/>
    <p:sldId id="319" r:id="rId12"/>
    <p:sldId id="266" r:id="rId13"/>
    <p:sldId id="268" r:id="rId14"/>
    <p:sldId id="305" r:id="rId15"/>
    <p:sldId id="270" r:id="rId16"/>
    <p:sldId id="258" r:id="rId17"/>
    <p:sldId id="276" r:id="rId18"/>
    <p:sldId id="306" r:id="rId19"/>
    <p:sldId id="307" r:id="rId20"/>
    <p:sldId id="272" r:id="rId21"/>
    <p:sldId id="309" r:id="rId22"/>
    <p:sldId id="308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2" autoAdjust="0"/>
    <p:restoredTop sz="94660"/>
  </p:normalViewPr>
  <p:slideViewPr>
    <p:cSldViewPr>
      <p:cViewPr varScale="1">
        <p:scale>
          <a:sx n="76" d="100"/>
          <a:sy n="76" d="100"/>
        </p:scale>
        <p:origin x="163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5A97-E72E-42FB-A87F-D6DD4481FCD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00D-E36B-456C-85A9-918BD00A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3EA-60CE-465E-BCD1-058C23C39B44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DC0-BABE-43E9-9FB2-B2644867D974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529-F1C3-43A3-A94B-6C4222002570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A33-03DD-4395-8656-F0D8C8295137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5D1-4A74-4A5F-B1DC-CD97F1D3555F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405C-6715-43BB-8803-B40A1BED8170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63B0-88B4-454F-9711-CF7EE86DA189}" type="datetime1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3C9D-37D6-4179-A193-8368A2017D60}" type="datetime1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710-6A1F-40AC-B677-D976C676D482}" type="datetime1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65C-017C-47BD-89A7-37979D1DFBA8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B2-66A1-4ADA-86BB-44C3911AEE40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C01D-22B5-4FF3-96B4-19F56C4321AA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505200"/>
          </a:xfrm>
        </p:spPr>
        <p:txBody>
          <a:bodyPr>
            <a:normAutofit fontScale="90000"/>
          </a:bodyPr>
          <a:lstStyle/>
          <a:p>
            <a:r>
              <a:rPr lang="en-US" dirty="0"/>
              <a:t>Hard Red Winter </a:t>
            </a:r>
            <a:br>
              <a:rPr lang="en-US" dirty="0"/>
            </a:br>
            <a:r>
              <a:rPr lang="en-US" dirty="0"/>
              <a:t>Flour Quality Maps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Based on Crop Survey </a:t>
            </a:r>
            <a:br>
              <a:rPr lang="en-US" dirty="0"/>
            </a:br>
            <a:r>
              <a:rPr lang="en-US" dirty="0"/>
              <a:t>by</a:t>
            </a:r>
            <a:br>
              <a:rPr lang="en-US" dirty="0"/>
            </a:br>
            <a:r>
              <a:rPr lang="en-US" dirty="0"/>
              <a:t>Plains Grains,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/>
              <a:t>October 12, 2018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4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Buhler Flour Yield,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85" y="1206159"/>
            <a:ext cx="7768669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87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Zeleny Sedimentation, cc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90" y="1214802"/>
            <a:ext cx="7727529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1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Falling Number, sec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30" y="1214802"/>
            <a:ext cx="7854535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3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Wet Gluten,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8" y="1215586"/>
            <a:ext cx="725350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2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Dry Gluten,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8" y="1206159"/>
            <a:ext cx="725350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08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Gluten Index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14802"/>
            <a:ext cx="725350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8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Amylograph Viscosity, BU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16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8" y="1214802"/>
            <a:ext cx="751109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3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Color – L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14802"/>
            <a:ext cx="725350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30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Color – a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05375"/>
            <a:ext cx="725350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06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Color – b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06159"/>
            <a:ext cx="725350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3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Plains Grains, Inc. </a:t>
            </a:r>
            <a:br>
              <a:rPr lang="en-US" sz="3200" dirty="0"/>
            </a:br>
            <a:r>
              <a:rPr lang="en-US" sz="2400" dirty="0"/>
              <a:t>Grainsheds and Export Areas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76400" y="1243012"/>
            <a:ext cx="6019800" cy="5310188"/>
            <a:chOff x="0" y="0"/>
            <a:chExt cx="4543425" cy="391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t="3672" r="14694" b="7560"/>
            <a:stretch/>
          </p:blipFill>
          <p:spPr bwMode="auto">
            <a:xfrm>
              <a:off x="0" y="0"/>
              <a:ext cx="4543425" cy="39147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485775" y="1552575"/>
              <a:ext cx="3495675" cy="14281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019300" y="3000375"/>
              <a:ext cx="723900" cy="4972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b="1" dirty="0">
                  <a:effectLst/>
                  <a:latin typeface="Calibri"/>
                  <a:ea typeface="Calibri"/>
                  <a:cs typeface="Times New Roman"/>
                </a:rPr>
                <a:t>Gulf</a:t>
              </a: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73593" y="1871531"/>
              <a:ext cx="862263" cy="4341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b="1" dirty="0">
                  <a:effectLst/>
                  <a:latin typeface="Calibri"/>
                  <a:ea typeface="Calibri"/>
                  <a:cs typeface="Times New Roman"/>
                </a:rPr>
                <a:t>PNW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576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Absorption (As Is),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65" y="1206159"/>
            <a:ext cx="7455636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29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Absorption (14% mb),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14018"/>
            <a:ext cx="7607682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72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Development, min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85" y="1206159"/>
            <a:ext cx="8056667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5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Stability, min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46" y="1215586"/>
            <a:ext cx="7641669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186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MTI, BU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8" y="1205375"/>
            <a:ext cx="729822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12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P, mm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14802"/>
            <a:ext cx="725350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985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L, mm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15586"/>
            <a:ext cx="725350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51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W, 10</a:t>
            </a:r>
            <a:r>
              <a:rPr lang="en-US" sz="3200" baseline="30000" dirty="0"/>
              <a:t>-4</a:t>
            </a:r>
            <a:r>
              <a:rPr lang="en-US" sz="3200" dirty="0"/>
              <a:t> j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65" y="1206159"/>
            <a:ext cx="731968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833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P/L Ratio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15586"/>
            <a:ext cx="725350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116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Bake Absorption (14%),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09773"/>
            <a:ext cx="742522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21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Moisture (NIR), %</a:t>
            </a:r>
            <a:br>
              <a:rPr lang="en-US" sz="3200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39" y="1206159"/>
            <a:ext cx="7627356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238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Loaf Volume, cc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30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06159"/>
            <a:ext cx="7264237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09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Protein (NIR, 14% mb), %</a:t>
            </a:r>
            <a:br>
              <a:rPr lang="en-US" sz="3200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96" y="1215586"/>
            <a:ext cx="7876003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9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Protein (NIR, mfb), %</a:t>
            </a:r>
            <a:br>
              <a:rPr lang="en-US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62" y="1214802"/>
            <a:ext cx="7813388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78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Ash (14% mb), %</a:t>
            </a:r>
            <a:br>
              <a:rPr lang="en-US" sz="3200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8" y="1214802"/>
            <a:ext cx="740555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07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Ash (mfb), %</a:t>
            </a:r>
            <a:br>
              <a:rPr lang="en-US" sz="3200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8" y="1206159"/>
            <a:ext cx="732863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7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Starch Damage (As Is),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62" y="1215586"/>
            <a:ext cx="7555809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7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2133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Starch Damage,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15586"/>
            <a:ext cx="741449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4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188</Words>
  <Application>Microsoft Office PowerPoint</Application>
  <PresentationFormat>On-screen Show (4:3)</PresentationFormat>
  <Paragraphs>63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Hard Red Winter  Flour Quality Maps  Based on Crop Survey  by Plains Grains, Inc.</vt:lpstr>
      <vt:lpstr>Plains Grains, Inc.  Grainsheds and Export Areas</vt:lpstr>
      <vt:lpstr>Flour Moisture (NIR), % Composite Samples </vt:lpstr>
      <vt:lpstr>Flour Protein (NIR, 14% mb), % Composite Samples </vt:lpstr>
      <vt:lpstr>Flour Protein (NIR, mfb), % Composite Samples </vt:lpstr>
      <vt:lpstr>Flour Ash (14% mb), % Composite Samples </vt:lpstr>
      <vt:lpstr>Flour Ash (mfb), % Composite Samples </vt:lpstr>
      <vt:lpstr>Starch Damage (As Is), % Composite Samples</vt:lpstr>
      <vt:lpstr>Starch Damage, % Composite Samples</vt:lpstr>
      <vt:lpstr>Buhler Flour Yield, % Composite Samples</vt:lpstr>
      <vt:lpstr>Zeleny Sedimentation, cc Composite Samples</vt:lpstr>
      <vt:lpstr>Flour Falling Number, sec Composite Samples</vt:lpstr>
      <vt:lpstr>Wet Gluten, % Composite Samples</vt:lpstr>
      <vt:lpstr>Dry Gluten, % Composite Samples</vt:lpstr>
      <vt:lpstr>Gluten Index Composite Samples</vt:lpstr>
      <vt:lpstr>Amylograph Viscosity, BU Composite Samples</vt:lpstr>
      <vt:lpstr>Flour Color – L Composite Samples</vt:lpstr>
      <vt:lpstr>Flour Color – a Composite Samples</vt:lpstr>
      <vt:lpstr>Flour Color – b Composite Samples</vt:lpstr>
      <vt:lpstr>Farinograph Absorption (As Is), % Composite Samples</vt:lpstr>
      <vt:lpstr>Farinograph Absorption (14% mb), % Composite Samples</vt:lpstr>
      <vt:lpstr>Farinograph Development, min Composite Samples</vt:lpstr>
      <vt:lpstr>Farinograph Stability, min Composite Samples</vt:lpstr>
      <vt:lpstr>Farinograph MTI, BU Composite Samples</vt:lpstr>
      <vt:lpstr>Alveograph P, mm Composite Samples</vt:lpstr>
      <vt:lpstr>Alveograph L, mm Composite Samples</vt:lpstr>
      <vt:lpstr>Alveograph W, 10-4 j Composite Samples</vt:lpstr>
      <vt:lpstr>Alveograph P/L Ratio Composite Samples</vt:lpstr>
      <vt:lpstr>Bake Absorption (14%), % Composite Samples</vt:lpstr>
      <vt:lpstr>Loaf Volume, cc Composite Samples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 Quality Maps Plains Grains, Inc.</dc:title>
  <dc:creator>Wayne Moore</dc:creator>
  <cp:lastModifiedBy>Mark Hodges</cp:lastModifiedBy>
  <cp:revision>55</cp:revision>
  <dcterms:created xsi:type="dcterms:W3CDTF">2016-07-26T22:20:15Z</dcterms:created>
  <dcterms:modified xsi:type="dcterms:W3CDTF">2019-10-31T18:25:16Z</dcterms:modified>
</cp:coreProperties>
</file>