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4" r:id="rId3"/>
    <p:sldId id="259" r:id="rId4"/>
    <p:sldId id="296" r:id="rId5"/>
    <p:sldId id="264" r:id="rId6"/>
    <p:sldId id="304" r:id="rId7"/>
    <p:sldId id="318" r:id="rId8"/>
    <p:sldId id="266" r:id="rId9"/>
    <p:sldId id="268" r:id="rId10"/>
    <p:sldId id="305" r:id="rId11"/>
    <p:sldId id="270" r:id="rId12"/>
    <p:sldId id="258" r:id="rId13"/>
    <p:sldId id="276" r:id="rId14"/>
    <p:sldId id="306" r:id="rId15"/>
    <p:sldId id="307" r:id="rId16"/>
    <p:sldId id="309" r:id="rId17"/>
    <p:sldId id="308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2" autoAdjust="0"/>
    <p:restoredTop sz="94660"/>
  </p:normalViewPr>
  <p:slideViewPr>
    <p:cSldViewPr>
      <p:cViewPr varScale="1">
        <p:scale>
          <a:sx n="82" d="100"/>
          <a:sy n="82" d="100"/>
        </p:scale>
        <p:origin x="1469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25A97-E72E-42FB-A87F-D6DD4481FCD7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2900D-E36B-456C-85A9-918BD00A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8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13EA-60CE-465E-BCD1-058C23C39B44}" type="datetime1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4DC0-BABE-43E9-9FB2-B2644867D974}" type="datetime1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1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529-F1C3-43A3-A94B-6C4222002570}" type="datetime1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0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1A33-03DD-4395-8656-F0D8C8295137}" type="datetime1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85D1-4A74-4A5F-B1DC-CD97F1D3555F}" type="datetime1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7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405C-6715-43BB-8803-B40A1BED8170}" type="datetime1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1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63B0-88B4-454F-9711-CF7EE86DA189}" type="datetime1">
              <a:rPr lang="en-US" smtClean="0"/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8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3C9D-37D6-4179-A193-8368A2017D60}" type="datetime1">
              <a:rPr lang="en-US" smtClean="0"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5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7710-6A1F-40AC-B677-D976C676D482}" type="datetime1">
              <a:rPr lang="en-US" smtClean="0"/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3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B65C-017C-47BD-89A7-37979D1DFBA8}" type="datetime1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7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04B2-66A1-4ADA-86BB-44C3911AEE40}" type="datetime1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3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EC01D-22B5-4FF3-96B4-19F56C4321AA}" type="datetime1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WM Consulting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5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3505200"/>
          </a:xfrm>
        </p:spPr>
        <p:txBody>
          <a:bodyPr>
            <a:normAutofit fontScale="90000"/>
          </a:bodyPr>
          <a:lstStyle/>
          <a:p>
            <a:r>
              <a:rPr lang="en-US" dirty="0"/>
              <a:t>Hard Red Winter </a:t>
            </a:r>
            <a:br>
              <a:rPr lang="en-US" dirty="0"/>
            </a:br>
            <a:r>
              <a:rPr lang="en-US" dirty="0"/>
              <a:t>Wheat Quality Maps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Based on Crop Survey </a:t>
            </a:r>
            <a:br>
              <a:rPr lang="en-US" dirty="0"/>
            </a:br>
            <a:r>
              <a:rPr lang="en-US" dirty="0"/>
              <a:t>by</a:t>
            </a:r>
            <a:br>
              <a:rPr lang="en-US" dirty="0"/>
            </a:br>
            <a:r>
              <a:rPr lang="en-US" dirty="0"/>
              <a:t>Plains Grains, Inc.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838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Flour and Dough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5937"/>
            <a:ext cx="162718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40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Dry Gluten, %</a:t>
            </a:r>
            <a:br>
              <a:rPr lang="en-US" sz="3200" dirty="0"/>
            </a:br>
            <a:r>
              <a:rPr lang="en-US" sz="27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10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364" y="1356360"/>
            <a:ext cx="6896113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080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Gluten Index</a:t>
            </a:r>
            <a:br>
              <a:rPr lang="en-US" sz="3200" dirty="0"/>
            </a:br>
            <a:r>
              <a:rPr lang="en-US" sz="27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11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364" y="1356360"/>
            <a:ext cx="6896113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784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Amylograph Viscosity, BU</a:t>
            </a:r>
            <a:br>
              <a:rPr lang="en-US" sz="3200" dirty="0"/>
            </a:br>
            <a:r>
              <a:rPr lang="en-US" sz="27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12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7" y="5595937"/>
            <a:ext cx="162718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356360"/>
            <a:ext cx="7141005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934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Flour Color - L</a:t>
            </a:r>
            <a:br>
              <a:rPr lang="en-US" sz="3200" dirty="0"/>
            </a:br>
            <a:r>
              <a:rPr lang="en-US" sz="27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13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496" y="1356360"/>
            <a:ext cx="6896113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301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Flour Color - a</a:t>
            </a:r>
            <a:br>
              <a:rPr lang="en-US" sz="3200" dirty="0"/>
            </a:br>
            <a:r>
              <a:rPr lang="en-US" sz="27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14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496" y="1356360"/>
            <a:ext cx="6896113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066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Flour Color - b</a:t>
            </a:r>
            <a:br>
              <a:rPr lang="en-US" sz="3200" dirty="0"/>
            </a:br>
            <a:r>
              <a:rPr lang="en-US" sz="27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15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496" y="1356360"/>
            <a:ext cx="6896113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966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Farinograph Absorption (14% mb), %</a:t>
            </a:r>
            <a:br>
              <a:rPr lang="en-US" sz="3200" dirty="0"/>
            </a:br>
            <a:r>
              <a:rPr lang="en-US" sz="27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332" y="1356360"/>
            <a:ext cx="7232839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728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Farinograph Development, min</a:t>
            </a:r>
            <a:br>
              <a:rPr lang="en-US" sz="3200" dirty="0"/>
            </a:br>
            <a:r>
              <a:rPr lang="en-US" sz="27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17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262" y="1356360"/>
            <a:ext cx="7659700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5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Farinograph Stability, min</a:t>
            </a:r>
            <a:br>
              <a:rPr lang="en-US" sz="3200" dirty="0"/>
            </a:br>
            <a:r>
              <a:rPr lang="en-US" sz="27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18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600" y="1356360"/>
            <a:ext cx="7265152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186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Farinograph MTI, BU</a:t>
            </a:r>
            <a:br>
              <a:rPr lang="en-US" sz="3200" dirty="0"/>
            </a:br>
            <a:r>
              <a:rPr lang="en-US" sz="27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19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12" y="1348400"/>
            <a:ext cx="6938628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01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Plains Grains, Inc. Grainsheds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</a:t>
            </a:fld>
            <a:endParaRPr lang="en-US"/>
          </a:p>
        </p:txBody>
      </p:sp>
      <p:pic>
        <p:nvPicPr>
          <p:cNvPr id="7" name="Content Placeholder 6" descr="PGI Grainshed Map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9" r="10993"/>
          <a:stretch/>
        </p:blipFill>
        <p:spPr bwMode="auto">
          <a:xfrm>
            <a:off x="1600200" y="1219200"/>
            <a:ext cx="6096000" cy="533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733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Alveograph P, mm</a:t>
            </a:r>
            <a:br>
              <a:rPr lang="en-US" sz="3200" dirty="0"/>
            </a:br>
            <a:r>
              <a:rPr lang="en-US" sz="27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20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364" y="1356360"/>
            <a:ext cx="6896113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985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Alveograph L, mm</a:t>
            </a:r>
            <a:br>
              <a:rPr lang="en-US" sz="3200" dirty="0"/>
            </a:br>
            <a:r>
              <a:rPr lang="en-US" sz="27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21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364" y="1356360"/>
            <a:ext cx="6896113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051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Alveograph W, 10</a:t>
            </a:r>
            <a:r>
              <a:rPr lang="en-US" sz="3200" baseline="30000" dirty="0"/>
              <a:t>-4</a:t>
            </a:r>
            <a:r>
              <a:rPr lang="en-US" sz="3200" dirty="0"/>
              <a:t> j</a:t>
            </a:r>
            <a:br>
              <a:rPr lang="en-US" sz="3200" dirty="0"/>
            </a:br>
            <a:r>
              <a:rPr lang="en-US" sz="27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22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87" y="1356360"/>
            <a:ext cx="6959034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833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Alveograph P/L Ratio</a:t>
            </a:r>
            <a:br>
              <a:rPr lang="en-US" sz="3200" dirty="0"/>
            </a:br>
            <a:r>
              <a:rPr lang="en-US" sz="27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23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364" y="1356360"/>
            <a:ext cx="6896113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116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Bake Absorption (14%), %</a:t>
            </a:r>
            <a:br>
              <a:rPr lang="en-US" sz="3200" dirty="0"/>
            </a:br>
            <a:r>
              <a:rPr lang="en-US" sz="27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24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05" y="1356360"/>
            <a:ext cx="7059374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214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Loaf Volume, cc</a:t>
            </a:r>
            <a:br>
              <a:rPr lang="en-US" sz="3200" dirty="0"/>
            </a:br>
            <a:r>
              <a:rPr lang="en-US" sz="27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25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496" y="1356360"/>
            <a:ext cx="6906315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090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Flour Moisture (NIR), %</a:t>
            </a:r>
            <a:br>
              <a:rPr lang="en-US" sz="3200" dirty="0"/>
            </a:br>
            <a:r>
              <a:rPr lang="en-US" sz="2400" dirty="0"/>
              <a:t>Composite Samples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3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42" y="1356360"/>
            <a:ext cx="7251547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238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Flour Protein (NIR, 14% mb), %</a:t>
            </a:r>
            <a:br>
              <a:rPr lang="en-US" sz="3200" dirty="0"/>
            </a:br>
            <a:r>
              <a:rPr lang="en-US" sz="2400" dirty="0"/>
              <a:t>Composite Samples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4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68" y="1356360"/>
            <a:ext cx="7487936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092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Flour Ash (14% mb), %</a:t>
            </a:r>
            <a:br>
              <a:rPr lang="en-US" sz="3200" dirty="0"/>
            </a:br>
            <a:r>
              <a:rPr lang="en-US" sz="2700" dirty="0"/>
              <a:t>Composite Samples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5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44" y="1357951"/>
            <a:ext cx="7040666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078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91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Starch Damage, %</a:t>
            </a:r>
            <a:br>
              <a:rPr lang="en-US" sz="3200" dirty="0"/>
            </a:br>
            <a:r>
              <a:rPr lang="en-US" sz="27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393" y="1357952"/>
            <a:ext cx="7183520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749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Buhler Flour Yield, %</a:t>
            </a:r>
            <a:br>
              <a:rPr lang="en-US" sz="3200" dirty="0"/>
            </a:br>
            <a:r>
              <a:rPr lang="en-US" sz="27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7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971" y="1356360"/>
            <a:ext cx="7203930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870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Flour Falling Number (sec)</a:t>
            </a:r>
            <a:br>
              <a:rPr lang="en-US" sz="3200" dirty="0"/>
            </a:br>
            <a:r>
              <a:rPr lang="en-US" sz="27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8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566" y="1356360"/>
            <a:ext cx="7467530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036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Wet Gluten, %</a:t>
            </a:r>
            <a:br>
              <a:rPr lang="en-US" sz="3200" dirty="0"/>
            </a:br>
            <a:r>
              <a:rPr lang="en-US" sz="27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9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364" y="1356360"/>
            <a:ext cx="6896113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520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150</Words>
  <Application>Microsoft Office PowerPoint</Application>
  <PresentationFormat>On-screen Show (4:3)</PresentationFormat>
  <Paragraphs>51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Hard Red Winter  Wheat Quality Maps  Based on Crop Survey  by Plains Grains, Inc.</vt:lpstr>
      <vt:lpstr>Plains Grains, Inc. Grainsheds</vt:lpstr>
      <vt:lpstr>Flour Moisture (NIR), % Composite Samples </vt:lpstr>
      <vt:lpstr>Flour Protein (NIR, 14% mb), % Composite Samples </vt:lpstr>
      <vt:lpstr>Flour Ash (14% mb), % Composite Samples </vt:lpstr>
      <vt:lpstr>Starch Damage, % Composite Samples</vt:lpstr>
      <vt:lpstr>Buhler Flour Yield, % Composite Samples</vt:lpstr>
      <vt:lpstr>Flour Falling Number (sec) Composite Samples</vt:lpstr>
      <vt:lpstr>Wet Gluten, % Composite Samples</vt:lpstr>
      <vt:lpstr>Dry Gluten, % Composite Samples</vt:lpstr>
      <vt:lpstr>Gluten Index Composite Samples</vt:lpstr>
      <vt:lpstr>Amylograph Viscosity, BU Composite Samples</vt:lpstr>
      <vt:lpstr>Flour Color - L Composite Samples</vt:lpstr>
      <vt:lpstr>Flour Color - a Composite Samples</vt:lpstr>
      <vt:lpstr>Flour Color - b Composite Samples</vt:lpstr>
      <vt:lpstr>Farinograph Absorption (14% mb), % Composite Samples</vt:lpstr>
      <vt:lpstr>Farinograph Development, min Composite Samples</vt:lpstr>
      <vt:lpstr>Farinograph Stability, min Composite Samples</vt:lpstr>
      <vt:lpstr>Farinograph MTI, BU Composite Samples</vt:lpstr>
      <vt:lpstr>Alveograph P, mm Composite Samples</vt:lpstr>
      <vt:lpstr>Alveograph L, mm Composite Samples</vt:lpstr>
      <vt:lpstr>Alveograph W, 10-4 j Composite Samples</vt:lpstr>
      <vt:lpstr>Alveograph P/L Ratio Composite Samples</vt:lpstr>
      <vt:lpstr>Bake Absorption (14%), % Composite Samples</vt:lpstr>
      <vt:lpstr>Loaf Volume, cc Composite Samples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Wheat Quality Maps Plains Grains, Inc.</dc:title>
  <dc:creator>Wayne Moore</dc:creator>
  <cp:lastModifiedBy>Hodgesm1</cp:lastModifiedBy>
  <cp:revision>48</cp:revision>
  <dcterms:created xsi:type="dcterms:W3CDTF">2016-07-26T22:20:15Z</dcterms:created>
  <dcterms:modified xsi:type="dcterms:W3CDTF">2017-11-08T13:39:01Z</dcterms:modified>
</cp:coreProperties>
</file>